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75" r:id="rId4"/>
    <p:sldId id="280" r:id="rId5"/>
    <p:sldId id="263" r:id="rId6"/>
    <p:sldId id="264" r:id="rId7"/>
    <p:sldId id="276" r:id="rId8"/>
    <p:sldId id="266" r:id="rId9"/>
    <p:sldId id="286" r:id="rId10"/>
    <p:sldId id="265" r:id="rId11"/>
    <p:sldId id="269" r:id="rId12"/>
    <p:sldId id="282" r:id="rId13"/>
    <p:sldId id="283" r:id="rId14"/>
    <p:sldId id="262" r:id="rId15"/>
    <p:sldId id="268" r:id="rId16"/>
    <p:sldId id="279" r:id="rId17"/>
    <p:sldId id="267" r:id="rId18"/>
    <p:sldId id="277" r:id="rId19"/>
    <p:sldId id="270" r:id="rId20"/>
    <p:sldId id="271" r:id="rId21"/>
    <p:sldId id="272" r:id="rId22"/>
    <p:sldId id="273" r:id="rId23"/>
    <p:sldId id="274" r:id="rId24"/>
    <p:sldId id="278" r:id="rId25"/>
    <p:sldId id="259" r:id="rId26"/>
    <p:sldId id="260" r:id="rId27"/>
    <p:sldId id="261" r:id="rId28"/>
    <p:sldId id="285" r:id="rId29"/>
    <p:sldId id="284" r:id="rId30"/>
    <p:sldId id="281" r:id="rId31"/>
    <p:sldId id="257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87402" autoAdjust="0"/>
  </p:normalViewPr>
  <p:slideViewPr>
    <p:cSldViewPr snapToGrid="0">
      <p:cViewPr varScale="1">
        <p:scale>
          <a:sx n="127" d="100"/>
          <a:sy n="127" d="100"/>
        </p:scale>
        <p:origin x="11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600" cy="75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C4B76-A262-4F1A-A7EA-D8947DFD09C9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887ED-F79C-4105-9555-A409EEDB8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2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am I? What’s my background in ensemble programming?</a:t>
            </a:r>
          </a:p>
          <a:p>
            <a:r>
              <a:rPr lang="en-GB" dirty="0"/>
              <a:t>Sceptic – programming not about what I thought it was.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887ED-F79C-4105-9555-A409EEDB83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0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887ED-F79C-4105-9555-A409EEDB83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9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887ED-F79C-4105-9555-A409EEDB83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8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369820"/>
            <a:ext cx="457200" cy="775597"/>
          </a:xfrm>
          <a:prstGeom prst="rect">
            <a:avLst/>
          </a:prstGeom>
          <a:noFill/>
        </p:spPr>
        <p:txBody>
          <a:bodyPr wrap="square" lIns="0" tIns="6858" rIns="0" bIns="6858" rtlCol="0" anchor="ctr" anchorCtr="0">
            <a:spAutoFit/>
          </a:bodyPr>
          <a:lstStyle/>
          <a:p>
            <a:r>
              <a:rPr 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2B2-CA3C-4B16-89F4-95D77CD5FE3C}" type="datetime1">
              <a:rPr lang="en-GB" smtClean="0"/>
              <a:t>10/03/2025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36262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2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4E3C-DE27-4E29-8913-BE516F76BB33}" type="datetime1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EC44C-7043-4EC0-BA22-9A9854F2BB7A}" type="datetime1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BA9C-FAC0-4EF8-AA74-6E1C87258697}" type="datetime1">
              <a:rPr lang="en-GB" smtClean="0"/>
              <a:t>10/03/2025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15432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4"/>
            <a:ext cx="457200" cy="76174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B493-F5BB-42D7-84D8-1C52E7702874}" type="datetime1">
              <a:rPr lang="en-GB" smtClean="0"/>
              <a:t>10/03/2025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405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7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6C1-A9CE-4AC1-8169-2A3A90F29C2D}" type="datetime1">
              <a:rPr lang="en-GB" smtClean="0"/>
              <a:t>10/03/2025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90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418A-145A-4736-8D77-3C2BA5B0A2DE}" type="datetime1">
              <a:rPr lang="en-GB" smtClean="0"/>
              <a:t>10/03/2025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13788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3B6D-D2C5-4926-991D-186FB55BC09B}" type="datetime1">
              <a:rPr lang="en-GB" smtClean="0"/>
              <a:t>10/03/2025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247518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31BE-4F66-409E-AD37-180F84634DC1}" type="datetime1">
              <a:rPr lang="en-GB" smtClean="0"/>
              <a:t>10/03/2025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251315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D2684-01EE-494B-856D-90F4C6E70AA8}" type="datetime1">
              <a:rPr lang="en-GB" smtClean="0"/>
              <a:t>10/03/2025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9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D670-1566-49D4-88E0-221F5C358B7E}" type="datetime1">
              <a:rPr lang="en-GB" smtClean="0"/>
              <a:t>10/03/2025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417851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50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 rot="19724275">
            <a:off x="3277956" y="87642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2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5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F20B4D1-514D-42D7-B40B-75B2678FD442}" type="datetime1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5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@chrisoldwood / gort@cix.co.uk / chrisoldwood.com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FEC650-12A4-4B37-B964-A2A7EB5D0B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92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367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192024" algn="l" defTabSz="6858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157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8006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2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75438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27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02870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23444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12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47447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168021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188595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12598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F7FC-8252-CF2A-9B83-E8C240B62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 Mob*, Pair, or Fly Solo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C893C-DDCD-022A-F1A9-BB1CCD77C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ACCU Cambridge </a:t>
            </a:r>
            <a:r>
              <a:rPr lang="en-GB" dirty="0"/>
              <a:t>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D7963-0F8D-10EA-A1A6-1F852F4BBD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7281F-0E1B-EE73-BA95-F54BADF36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680" y="3643633"/>
            <a:ext cx="3240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Chris Oldwood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4A440-2BCD-9CCE-7ED8-34827224C2A1}"/>
              </a:ext>
            </a:extLst>
          </p:cNvPr>
          <p:cNvSpPr txBox="1"/>
          <p:nvPr/>
        </p:nvSpPr>
        <p:spPr>
          <a:xfrm>
            <a:off x="777240" y="3729643"/>
            <a:ext cx="153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*Ensemble</a:t>
            </a:r>
          </a:p>
        </p:txBody>
      </p:sp>
    </p:spTree>
    <p:extLst>
      <p:ext uri="{BB962C8B-B14F-4D97-AF65-F5344CB8AC3E}">
        <p14:creationId xmlns:p14="http://schemas.microsoft.com/office/powerpoint/2010/main" val="2874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38"/>
    </mc:Choice>
    <mc:Fallback xmlns="">
      <p:transition spd="slow" advTm="934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7DC6C1-340C-5EFF-739A-544E6D32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Long Game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ED106-5184-A7EF-DEA3-CC6DFEA0EE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518475-9F96-BE5A-CEFB-0349B437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34" y="1070343"/>
            <a:ext cx="6032313" cy="16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23"/>
    </mc:Choice>
    <mc:Fallback xmlns="">
      <p:transition spd="slow" advTm="7502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B4C532-4EB9-857C-FA6B-7A6EF6F4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132" y="321639"/>
            <a:ext cx="6096000" cy="2457451"/>
          </a:xfrm>
        </p:spPr>
        <p:txBody>
          <a:bodyPr>
            <a:normAutofit/>
          </a:bodyPr>
          <a:lstStyle/>
          <a:p>
            <a:pPr marL="13716" indent="0">
              <a:buNone/>
            </a:pPr>
            <a:r>
              <a:rPr lang="en-GB" sz="1800" dirty="0"/>
              <a:t>“A complex system that works is invariably found to have evolved from a simple system that worked.”</a:t>
            </a:r>
          </a:p>
          <a:p>
            <a:pPr marL="13716" indent="0">
              <a:buNone/>
            </a:pPr>
            <a:endParaRPr lang="en-GB" sz="1800" dirty="0"/>
          </a:p>
          <a:p>
            <a:pPr marL="13716" indent="0">
              <a:buNone/>
            </a:pPr>
            <a:r>
              <a:rPr lang="en-GB" sz="1800" dirty="0"/>
              <a:t>-- John Gall, </a:t>
            </a:r>
            <a:r>
              <a:rPr lang="en-GB" sz="1800" dirty="0" err="1"/>
              <a:t>Systemantics</a:t>
            </a:r>
            <a:r>
              <a:rPr lang="en-GB" sz="1800" dirty="0"/>
              <a:t> (aka The Systems Bible)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04895C-7533-8437-B2A1-564989EE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Gall’s Law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B9AFD-76FE-8C03-0CBE-DB943028CA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3076" name="Picture 4" descr="Systemantics - Wikipedia">
            <a:extLst>
              <a:ext uri="{FF2B5EF4-FFF2-40B4-BE49-F238E27FC236}">
                <a16:creationId xmlns:a16="http://schemas.microsoft.com/office/drawing/2014/main" id="{094E7BD8-18B0-568B-775B-7A8CAA86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62" y="2571750"/>
            <a:ext cx="1541198" cy="22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49"/>
    </mc:Choice>
    <mc:Fallback xmlns="">
      <p:transition spd="slow" advTm="5854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508468-695D-1E77-9C49-70F00648B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vs Efficiency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A773B-2608-AD5A-47BB-A3E219B29C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4F37DBB-43C9-87FE-202F-6698C5BD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20" y="304299"/>
            <a:ext cx="2005764" cy="30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25"/>
    </mc:Choice>
    <mc:Fallback xmlns="">
      <p:transition spd="slow" advTm="1175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9A619-8EB4-6951-3672-34BADFDED2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A2889CEF-B0AA-2586-8D84-C993435D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58" y="1480982"/>
            <a:ext cx="6798413" cy="27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B8727-C6A7-3377-60C9-1FBA5AE0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49" y="253601"/>
            <a:ext cx="3010161" cy="1036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D85D0-CCAF-9B06-7D61-6A2D8BE0CDA7}"/>
              </a:ext>
            </a:extLst>
          </p:cNvPr>
          <p:cNvSpPr txBox="1"/>
          <p:nvPr/>
        </p:nvSpPr>
        <p:spPr>
          <a:xfrm>
            <a:off x="5704473" y="4212150"/>
            <a:ext cx="28199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  <a:cs typeface="Arial" panose="020B0604020202020204" pitchFamily="34" charset="0"/>
              </a:rPr>
              <a:t>https://x.com/d_stepanovic/status/1379451260638785536</a:t>
            </a:r>
          </a:p>
        </p:txBody>
      </p:sp>
    </p:spTree>
    <p:extLst>
      <p:ext uri="{BB962C8B-B14F-4D97-AF65-F5344CB8AC3E}">
        <p14:creationId xmlns:p14="http://schemas.microsoft.com/office/powerpoint/2010/main" val="6837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76"/>
    </mc:Choice>
    <mc:Fallback xmlns="">
      <p:transition spd="slow" advTm="10467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AA1F64-CC55-B912-6D2E-D3B12CC4D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Sharing knowledge and a vision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98EB5-9D03-6ED8-DF48-B80A61A779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3368A9-6C5A-5479-4B5F-774CA290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42510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06"/>
    </mc:Choice>
    <mc:Fallback xmlns="">
      <p:transition spd="slow" advTm="3920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4312B-07B3-D12F-293F-DA561342A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14352"/>
            <a:ext cx="6096000" cy="2743199"/>
          </a:xfrm>
        </p:spPr>
        <p:txBody>
          <a:bodyPr/>
          <a:lstStyle/>
          <a:p>
            <a:pPr marL="13716" indent="0">
              <a:buNone/>
            </a:pPr>
            <a:r>
              <a:rPr lang="en-GB" dirty="0"/>
              <a:t>“…If asked, most programmers would probably say they preferred to work alone in a place where they wouldn’t be disturbed by other people…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 ideas expressed in the preceding paragraph are possibly the most formidable barrier to improved programming that we shall encounter.”</a:t>
            </a:r>
          </a:p>
          <a:p>
            <a:pPr marL="13716" indent="0">
              <a:buNone/>
            </a:pPr>
            <a:br>
              <a:rPr lang="en-GB" dirty="0"/>
            </a:br>
            <a:r>
              <a:rPr lang="en-GB" dirty="0"/>
              <a:t>-- Gerry Weinberg, The Psychology of Computer Programming, 1971.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A70BD2-D31B-F772-0AA8-91DC8173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Egoless Programming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93DE3-F4F1-AE80-1A1E-9EF2433490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4098" name="Picture 2" descr="Psychology of Computer Programming - Weinberg, Gerald M.: 9780442292645 -  AbeBooks">
            <a:extLst>
              <a:ext uri="{FF2B5EF4-FFF2-40B4-BE49-F238E27FC236}">
                <a16:creationId xmlns:a16="http://schemas.microsoft.com/office/drawing/2014/main" id="{4446206F-3AA7-578A-0915-DEECD130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45" y="2976238"/>
            <a:ext cx="1248295" cy="18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93"/>
    </mc:Choice>
    <mc:Fallback xmlns="">
      <p:transition spd="slow" advTm="8339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1E1FC-56B7-4EB6-0C71-CD8AC8D7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 </a:t>
            </a:r>
            <a:r>
              <a:rPr lang="en-GB" i="1" dirty="0"/>
              <a:t>are</a:t>
            </a:r>
            <a:r>
              <a:rPr lang="en-GB" dirty="0"/>
              <a:t> Collaboration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56B2F-367A-B216-FFD7-EC1AAA40A0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25F12AD-EF59-6EB4-F1A8-98A472A99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172" y="302032"/>
            <a:ext cx="4984965" cy="30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4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77"/>
    </mc:Choice>
    <mc:Fallback xmlns="">
      <p:transition spd="slow" advTm="12597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70B82-9E09-0598-43CC-91F7724C1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" indent="0">
              <a:buNone/>
            </a:pPr>
            <a:r>
              <a:rPr lang="en-GB" dirty="0"/>
              <a:t>“Two heads are better than one”</a:t>
            </a:r>
          </a:p>
          <a:p>
            <a:pPr marL="13716" indent="0">
              <a:buNone/>
            </a:pPr>
            <a:endParaRPr lang="en-GB" dirty="0"/>
          </a:p>
          <a:p>
            <a:pPr marL="13716" indent="0">
              <a:buNone/>
            </a:pPr>
            <a:r>
              <a:rPr lang="en-GB" dirty="0"/>
              <a:t>“Many hands make light work”</a:t>
            </a:r>
          </a:p>
          <a:p>
            <a:pPr marL="13716" indent="0">
              <a:buNone/>
            </a:pPr>
            <a:endParaRPr lang="en-GB" dirty="0"/>
          </a:p>
          <a:p>
            <a:pPr marL="13716" indent="0">
              <a:buNone/>
            </a:pPr>
            <a:r>
              <a:rPr lang="en-GB" dirty="0"/>
              <a:t>“The wisdom of crowds”</a:t>
            </a:r>
          </a:p>
          <a:p>
            <a:pPr marL="13716" indent="0">
              <a:buNone/>
            </a:pPr>
            <a:endParaRPr lang="en-GB" dirty="0"/>
          </a:p>
          <a:p>
            <a:pPr marL="13716" indent="0">
              <a:buNone/>
            </a:pPr>
            <a:r>
              <a:rPr lang="en-GB" dirty="0"/>
              <a:t>“A rising tide lifts all boats”</a:t>
            </a:r>
          </a:p>
          <a:p>
            <a:pPr marL="13716" indent="0">
              <a:buNone/>
            </a:pPr>
            <a:endParaRPr lang="en-GB" dirty="0"/>
          </a:p>
          <a:p>
            <a:pPr marL="13716" indent="0">
              <a:buNone/>
            </a:pPr>
            <a:r>
              <a:rPr lang="en-GB" dirty="0"/>
              <a:t>“A problem shared is a problem halved”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9D24E6-0C1F-BE39-FAFC-B6E998A0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Aphorisms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8D190-DF35-87AB-BC75-0DA241F3EA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15583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54"/>
    </mc:Choice>
    <mc:Fallback xmlns="">
      <p:transition spd="slow" advTm="8075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14E1F5-F3CD-D26D-248C-BA889C588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" indent="0">
              <a:buNone/>
            </a:pPr>
            <a:r>
              <a:rPr lang="en-GB" dirty="0"/>
              <a:t>“Too many cooks spoil the broth”</a:t>
            </a:r>
          </a:p>
          <a:p>
            <a:pPr marL="13716" indent="0">
              <a:buNone/>
            </a:pPr>
            <a:endParaRPr lang="en-GB" dirty="0"/>
          </a:p>
          <a:p>
            <a:pPr marL="13716" indent="0">
              <a:buNone/>
            </a:pPr>
            <a:r>
              <a:rPr lang="en-GB" dirty="0"/>
              <a:t>“Jack of all trades, master of none…”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13DF53-A164-0B06-B674-20DCC3B8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Newton’s Third Law?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A3273-5356-6F83-011A-F894CA36B8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20595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73"/>
    </mc:Choice>
    <mc:Fallback xmlns="">
      <p:transition spd="slow" advTm="15257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582F5-EDE0-5BEF-1B3F-285F368B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Up The Dial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BCCCE-2E47-F00B-F210-AE57EEDC2E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9535DC-08F3-3EF6-93C7-9CB85F42C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61" y="330009"/>
            <a:ext cx="5579912" cy="29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FAED60-19F4-AE7D-E217-CB0E2910E2DF}"/>
              </a:ext>
            </a:extLst>
          </p:cNvPr>
          <p:cNvSpPr txBox="1"/>
          <p:nvPr/>
        </p:nvSpPr>
        <p:spPr>
          <a:xfrm>
            <a:off x="4826183" y="3305829"/>
            <a:ext cx="31540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https://en.wikipedia.org/wiki/File:Spinal_Tap_-_Up_to_Eleven.jpg</a:t>
            </a:r>
          </a:p>
        </p:txBody>
      </p:sp>
    </p:spTree>
    <p:extLst>
      <p:ext uri="{BB962C8B-B14F-4D97-AF65-F5344CB8AC3E}">
        <p14:creationId xmlns:p14="http://schemas.microsoft.com/office/powerpoint/2010/main" val="27913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7"/>
    </mc:Choice>
    <mc:Fallback xmlns="">
      <p:transition spd="slow" advTm="258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B8AF97-89A5-5C3A-36E8-3F2A51722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elephant in the room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80BC8-5036-0336-54BB-A36E434C69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3D2B9E-33C0-BB0C-393D-7428A7FB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Productivity</a:t>
            </a:r>
          </a:p>
        </p:txBody>
      </p:sp>
    </p:spTree>
    <p:extLst>
      <p:ext uri="{BB962C8B-B14F-4D97-AF65-F5344CB8AC3E}">
        <p14:creationId xmlns:p14="http://schemas.microsoft.com/office/powerpoint/2010/main" val="10392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0"/>
    </mc:Choice>
    <mc:Fallback xmlns="">
      <p:transition spd="slow" advTm="309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84ED39-F5DA-1CDB-0EFC-E4CDC8FB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Understanding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5AAEA-E9DD-9686-271B-E789176B8F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8194" name="Picture 2" descr="man wearing gray polo shirt beside dry-erase board">
            <a:extLst>
              <a:ext uri="{FF2B5EF4-FFF2-40B4-BE49-F238E27FC236}">
                <a16:creationId xmlns:a16="http://schemas.microsoft.com/office/drawing/2014/main" id="{8A09A248-486E-F5CF-EFA6-C31514EADF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43" y="313460"/>
            <a:ext cx="4525574" cy="30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F87AC-D1AD-7105-B1EE-FA48A1F1EC48}"/>
              </a:ext>
            </a:extLst>
          </p:cNvPr>
          <p:cNvSpPr txBox="1"/>
          <p:nvPr/>
        </p:nvSpPr>
        <p:spPr>
          <a:xfrm>
            <a:off x="5533159" y="3332018"/>
            <a:ext cx="22877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https://unsplash.com/photos/3V8xo5Gbusk</a:t>
            </a:r>
          </a:p>
        </p:txBody>
      </p:sp>
    </p:spTree>
    <p:extLst>
      <p:ext uri="{BB962C8B-B14F-4D97-AF65-F5344CB8AC3E}">
        <p14:creationId xmlns:p14="http://schemas.microsoft.com/office/powerpoint/2010/main" val="8056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02"/>
    </mc:Choice>
    <mc:Fallback xmlns="">
      <p:transition spd="slow" advTm="17030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8EDF9-E089-A715-342C-88163B9E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Ownership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0842-EC23-DAA0-955A-1CA110219D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7170" name="Picture 2" descr="group of people gathering on field">
            <a:extLst>
              <a:ext uri="{FF2B5EF4-FFF2-40B4-BE49-F238E27FC236}">
                <a16:creationId xmlns:a16="http://schemas.microsoft.com/office/drawing/2014/main" id="{2E7FE200-3C62-FDDA-23BB-850DFD0022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5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CF9E4-A6F8-B821-E722-52AD26D885B9}"/>
              </a:ext>
            </a:extLst>
          </p:cNvPr>
          <p:cNvSpPr txBox="1"/>
          <p:nvPr/>
        </p:nvSpPr>
        <p:spPr>
          <a:xfrm>
            <a:off x="5547013" y="3331821"/>
            <a:ext cx="21630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https://unsplash.com/photos/4hcpIbqQM8c</a:t>
            </a:r>
          </a:p>
        </p:txBody>
      </p:sp>
    </p:spTree>
    <p:extLst>
      <p:ext uri="{BB962C8B-B14F-4D97-AF65-F5344CB8AC3E}">
        <p14:creationId xmlns:p14="http://schemas.microsoft.com/office/powerpoint/2010/main" val="20316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51"/>
    </mc:Choice>
    <mc:Fallback xmlns="">
      <p:transition spd="slow" advTm="12595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A3180-09B0-9621-5DFD-0569BF82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Improvement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7632E-C2F7-7630-2035-9DBF8BE1B6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6146" name="Picture 2" descr="woman reading book">
            <a:extLst>
              <a:ext uri="{FF2B5EF4-FFF2-40B4-BE49-F238E27FC236}">
                <a16:creationId xmlns:a16="http://schemas.microsoft.com/office/drawing/2014/main" id="{E70663E6-B3C0-4658-F628-FE8F54A674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306532"/>
            <a:ext cx="4536335" cy="30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BA6D73-4043-6454-5EB8-6FC9163FF058}"/>
              </a:ext>
            </a:extLst>
          </p:cNvPr>
          <p:cNvSpPr txBox="1"/>
          <p:nvPr/>
        </p:nvSpPr>
        <p:spPr>
          <a:xfrm>
            <a:off x="5609359" y="3338185"/>
            <a:ext cx="2128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https://unsplash.com/photos/kcT-7cirBEw</a:t>
            </a:r>
          </a:p>
        </p:txBody>
      </p:sp>
    </p:spTree>
    <p:extLst>
      <p:ext uri="{BB962C8B-B14F-4D97-AF65-F5344CB8AC3E}">
        <p14:creationId xmlns:p14="http://schemas.microsoft.com/office/powerpoint/2010/main" val="6571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53"/>
    </mc:Choice>
    <mc:Fallback xmlns="">
      <p:transition spd="slow" advTm="14195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EE474-1205-65E1-0381-6901F4DF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Fun!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D84E0-2BF1-E1AD-7B57-94B6280AA4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5122" name="Picture 2" descr="group of people sitting on front firepit">
            <a:extLst>
              <a:ext uri="{FF2B5EF4-FFF2-40B4-BE49-F238E27FC236}">
                <a16:creationId xmlns:a16="http://schemas.microsoft.com/office/drawing/2014/main" id="{1F2CE694-6E5C-9F14-6857-B5602ABF2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78" y="320385"/>
            <a:ext cx="4473649" cy="29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D0821-805F-4B8C-310F-72CF5C941BE3}"/>
              </a:ext>
            </a:extLst>
          </p:cNvPr>
          <p:cNvSpPr txBox="1"/>
          <p:nvPr/>
        </p:nvSpPr>
        <p:spPr>
          <a:xfrm>
            <a:off x="5637067" y="3313865"/>
            <a:ext cx="2128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https://unsplash.com/photos/x9I-6yoXrXE</a:t>
            </a:r>
          </a:p>
        </p:txBody>
      </p:sp>
    </p:spTree>
    <p:extLst>
      <p:ext uri="{BB962C8B-B14F-4D97-AF65-F5344CB8AC3E}">
        <p14:creationId xmlns:p14="http://schemas.microsoft.com/office/powerpoint/2010/main" val="8586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33"/>
    </mc:Choice>
    <mc:Fallback xmlns="">
      <p:transition spd="slow" advTm="11973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948E0C-F258-8F92-4486-95D0715C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Note on Terminology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1F426-0025-AF6C-4C0F-58F9A67E3F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852973-166E-8E9B-CF34-F6A74805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33" y="1061924"/>
            <a:ext cx="6046395" cy="15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5"/>
    </mc:Choice>
    <mc:Fallback xmlns="">
      <p:transition spd="slow" advTm="3736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80BB-3F77-D968-2B16-6999D9421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Focusing the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BE609-1482-FD49-5B70-A0B4CDE5B5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F44AB-9859-AA5D-34F4-B4392AD0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Ensemble Programming</a:t>
            </a:r>
          </a:p>
        </p:txBody>
      </p:sp>
    </p:spTree>
    <p:extLst>
      <p:ext uri="{BB962C8B-B14F-4D97-AF65-F5344CB8AC3E}">
        <p14:creationId xmlns:p14="http://schemas.microsoft.com/office/powerpoint/2010/main" val="41264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67"/>
    </mc:Choice>
    <mc:Fallback xmlns="">
      <p:transition spd="slow" advTm="16646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02D39-BA55-E0A9-068E-FA39C3864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Programming in small teams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66558-71AC-7CD0-2670-1CE3112391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BE0C5-F90E-A0DB-9EED-B151FE1A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 Programming</a:t>
            </a:r>
          </a:p>
        </p:txBody>
      </p:sp>
    </p:spTree>
    <p:extLst>
      <p:ext uri="{BB962C8B-B14F-4D97-AF65-F5344CB8AC3E}">
        <p14:creationId xmlns:p14="http://schemas.microsoft.com/office/powerpoint/2010/main" val="619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76"/>
    </mc:Choice>
    <mc:Fallback xmlns="">
      <p:transition spd="slow" advTm="5307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81879-FFC3-CAB8-4D69-F5BBC4320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Administration &amp; education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6435E-248F-2B8D-B785-4608D0849A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D779DC-FC5F-1325-86BD-3D9C5F93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Flying Solo</a:t>
            </a:r>
          </a:p>
        </p:txBody>
      </p:sp>
    </p:spTree>
    <p:extLst>
      <p:ext uri="{BB962C8B-B14F-4D97-AF65-F5344CB8AC3E}">
        <p14:creationId xmlns:p14="http://schemas.microsoft.com/office/powerpoint/2010/main" val="4492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81"/>
    </mc:Choice>
    <mc:Fallback xmlns="">
      <p:transition spd="slow" advTm="7168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2B8BD3-C9E0-BBCE-BD60-1B0156DD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Ebbs &amp; Flows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8E6CC-9B56-563C-3981-B6D59F7D49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BBA0A-E927-15D5-8079-D44009559191}"/>
              </a:ext>
            </a:extLst>
          </p:cNvPr>
          <p:cNvSpPr txBox="1"/>
          <p:nvPr/>
        </p:nvSpPr>
        <p:spPr>
          <a:xfrm>
            <a:off x="4417094" y="3384945"/>
            <a:ext cx="325905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https://unsplash.com/photos/body-of-water-under-sky-6ArTTluciuA</a:t>
            </a:r>
          </a:p>
        </p:txBody>
      </p:sp>
      <p:pic>
        <p:nvPicPr>
          <p:cNvPr id="9" name="Picture 8" descr="A close up of a wave&#10;&#10;Description automatically generated">
            <a:extLst>
              <a:ext uri="{FF2B5EF4-FFF2-40B4-BE49-F238E27FC236}">
                <a16:creationId xmlns:a16="http://schemas.microsoft.com/office/drawing/2014/main" id="{54B2CCEE-C869-F9E4-E73E-2D323DB12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33" y="310815"/>
            <a:ext cx="4525378" cy="30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21"/>
    </mc:Choice>
    <mc:Fallback xmlns="">
      <p:transition spd="slow" advTm="9682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265113-F921-1D94-5066-C6C81F64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1BD7F-F7F6-9521-E62C-AA8A7277B4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43873-75E6-093F-1CB7-618672B14EFB}"/>
              </a:ext>
            </a:extLst>
          </p:cNvPr>
          <p:cNvSpPr txBox="1"/>
          <p:nvPr/>
        </p:nvSpPr>
        <p:spPr>
          <a:xfrm>
            <a:off x="3761372" y="3333136"/>
            <a:ext cx="39207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https://unsplash.com/photos/assorted-handheld-tools-in-tool-rack-t5YUoHW6zRo</a:t>
            </a:r>
          </a:p>
        </p:txBody>
      </p:sp>
      <p:pic>
        <p:nvPicPr>
          <p:cNvPr id="9" name="Picture 8" descr="A wall with many tools on it&#10;&#10;Description automatically generated">
            <a:extLst>
              <a:ext uri="{FF2B5EF4-FFF2-40B4-BE49-F238E27FC236}">
                <a16:creationId xmlns:a16="http://schemas.microsoft.com/office/drawing/2014/main" id="{5375F046-0792-F6A9-F79F-6C6E2B1BC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09" y="279637"/>
            <a:ext cx="4537796" cy="30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55"/>
    </mc:Choice>
    <mc:Fallback xmlns="">
      <p:transition spd="slow" advTm="731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504060-CB90-9793-5809-15142660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Amdahl's Law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A4603-2CBF-2640-D4A1-8A091B5FA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8" name="AutoShape 4" descr="{\displaystyle S_{\text{latency}}(s)={\frac {1}{(1-p)+{\frac {p}{s}}}}}">
            <a:extLst>
              <a:ext uri="{FF2B5EF4-FFF2-40B4-BE49-F238E27FC236}">
                <a16:creationId xmlns:a16="http://schemas.microsoft.com/office/drawing/2014/main" id="{E20253D5-3FFE-DC29-C632-445C2D5972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3CAE5F4-D6C3-D7F9-0E1D-8FA0F55AE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88" y="314115"/>
            <a:ext cx="3832864" cy="29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63"/>
    </mc:Choice>
    <mc:Fallback xmlns="">
      <p:transition spd="slow" advTm="8906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B9372B-1350-CB69-66A2-262BC22D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3A0B1-D569-DFA9-25F4-0AC5B49DDE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3074" name="Picture 2" descr="Pair Programming Illuminated">
            <a:extLst>
              <a:ext uri="{FF2B5EF4-FFF2-40B4-BE49-F238E27FC236}">
                <a16:creationId xmlns:a16="http://schemas.microsoft.com/office/drawing/2014/main" id="{AE7B4B89-644B-EC60-30AB-43ECA7AA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99" y="298284"/>
            <a:ext cx="2419243" cy="302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35"/>
    </mc:Choice>
    <mc:Fallback xmlns="">
      <p:transition spd="slow" advTm="63635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DBCCAE-4160-48BD-CEE6-DD9C94B2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Clocking Off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5AB6-00A5-7E7C-BF0F-8933DC9CF2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2FFEDE45-0BF6-D686-C08B-B6060562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87380"/>
            <a:ext cx="7200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000" dirty="0">
                <a:latin typeface="+mn-lt"/>
              </a:rPr>
              <a:t>Blog:</a:t>
            </a:r>
          </a:p>
          <a:p>
            <a:r>
              <a:rPr lang="en-GB" sz="2000" dirty="0">
                <a:latin typeface="+mn-lt"/>
              </a:rPr>
              <a:t>http://chrisoldwood.blogspot.co.uk</a:t>
            </a: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Articles:</a:t>
            </a:r>
          </a:p>
          <a:p>
            <a:r>
              <a:rPr lang="en-GB" sz="2000" dirty="0">
                <a:latin typeface="+mn-lt"/>
              </a:rPr>
              <a:t>http://chrisoldwood.com/articles.htm</a:t>
            </a:r>
            <a:br>
              <a:rPr lang="en-GB" sz="2000" dirty="0">
                <a:latin typeface="+mn-lt"/>
              </a:rPr>
            </a:b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C Vu 30-5: To Mob, Pair, or Fly Solo: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http://www.chrisoldwood.com/articles/to-mob-pair-or-fly-solo.html</a:t>
            </a:r>
          </a:p>
        </p:txBody>
      </p:sp>
    </p:spTree>
    <p:extLst>
      <p:ext uri="{BB962C8B-B14F-4D97-AF65-F5344CB8AC3E}">
        <p14:creationId xmlns:p14="http://schemas.microsoft.com/office/powerpoint/2010/main" val="28574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01"/>
    </mc:Choice>
    <mc:Fallback xmlns="">
      <p:transition spd="slow" advTm="162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47E7-3F72-A7A5-496A-763DE5D40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“The McKinsey Loop”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AAE3D-C0DF-5DEB-6732-D19ADE2A86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194F5F8C-45D7-8920-CCCD-B64DF302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90" y="304495"/>
            <a:ext cx="3896151" cy="3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86"/>
    </mc:Choice>
    <mc:Fallback xmlns="">
      <p:transition spd="slow" advTm="672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60BD9-C9FA-328C-DC0E-3E9C62EA5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" indent="0">
              <a:buNone/>
            </a:pPr>
            <a:r>
              <a:rPr lang="en-GB" sz="1800" dirty="0"/>
              <a:t>“Anything you need to quantify can be measured in some way that is superior to not measuring it at all.”</a:t>
            </a:r>
          </a:p>
          <a:p>
            <a:pPr marL="13716" indent="0">
              <a:buNone/>
            </a:pPr>
            <a:br>
              <a:rPr lang="en-GB" sz="1800" dirty="0"/>
            </a:br>
            <a:r>
              <a:rPr lang="en-GB" sz="1800" dirty="0"/>
              <a:t>-- Tom </a:t>
            </a:r>
            <a:r>
              <a:rPr lang="en-GB" sz="1800" dirty="0" err="1"/>
              <a:t>Gilb</a:t>
            </a:r>
            <a:r>
              <a:rPr lang="en-GB" sz="1800" dirty="0"/>
              <a:t>, Peopleware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D6D901-5E89-D347-E70B-F0DEDFB3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Gilb’s</a:t>
            </a:r>
            <a:r>
              <a:rPr lang="en-GB" dirty="0"/>
              <a:t> Law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5C422-791B-B65C-9D8E-F996E3E15E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  <p:pic>
        <p:nvPicPr>
          <p:cNvPr id="2050" name="Picture 2" descr="Peopleware: Productive Projects and Teams: Amazon.co.uk: DeMarco, Tom,  Lister, Timothy: 9780932633057: Books">
            <a:extLst>
              <a:ext uri="{FF2B5EF4-FFF2-40B4-BE49-F238E27FC236}">
                <a16:creationId xmlns:a16="http://schemas.microsoft.com/office/drawing/2014/main" id="{17EB797F-664E-D8C5-2870-3CADBD0F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55" y="2571750"/>
            <a:ext cx="1496805" cy="22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59"/>
    </mc:Choice>
    <mc:Fallback xmlns="">
      <p:transition spd="slow" advTm="893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71CC63-ACA8-E78F-A33B-F6FA775E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203" y="528313"/>
            <a:ext cx="3985317" cy="2743199"/>
          </a:xfrm>
        </p:spPr>
        <p:txBody>
          <a:bodyPr>
            <a:normAutofit/>
          </a:bodyPr>
          <a:lstStyle/>
          <a:p>
            <a:r>
              <a:rPr lang="en-GB" sz="2000" dirty="0"/>
              <a:t>Lines of code / functions</a:t>
            </a:r>
          </a:p>
          <a:p>
            <a:r>
              <a:rPr lang="en-GB" sz="2000" dirty="0"/>
              <a:t>Commits / pull requests</a:t>
            </a:r>
          </a:p>
          <a:p>
            <a:r>
              <a:rPr lang="en-GB" sz="2000" dirty="0"/>
              <a:t>Bugs fixed / tickets closed</a:t>
            </a:r>
          </a:p>
          <a:p>
            <a:r>
              <a:rPr lang="en-GB" sz="2000" dirty="0"/>
              <a:t>Hours worked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7282FA-8F03-8268-85F3-AA88547A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Poor Measurements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D191C-58F9-32E9-6860-1ACB8F7428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37156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26"/>
    </mc:Choice>
    <mc:Fallback xmlns="">
      <p:transition spd="slow" advTm="14992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711D49-D00D-846A-A7CD-E7BB014A1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9" y="514352"/>
            <a:ext cx="7146387" cy="2743199"/>
          </a:xfrm>
        </p:spPr>
        <p:txBody>
          <a:bodyPr>
            <a:normAutofit/>
          </a:bodyPr>
          <a:lstStyle/>
          <a:p>
            <a:pPr marL="13716" indent="0">
              <a:buNone/>
            </a:pPr>
            <a:r>
              <a:rPr lang="en-GB" sz="1800" dirty="0"/>
              <a:t>“When a measure becomes a target, it ceases to be a good measure.”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C85D16-7EF8-21D8-50BB-BAEC4733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Goodhart's Law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1166F-EE9D-A781-08A0-CE4E81BF37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18129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26"/>
    </mc:Choice>
    <mc:Fallback xmlns="">
      <p:transition spd="slow" advTm="351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2FCDB-0212-ACB3-CD55-14D39102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0" y="535453"/>
            <a:ext cx="6096000" cy="2743199"/>
          </a:xfrm>
        </p:spPr>
        <p:txBody>
          <a:bodyPr>
            <a:normAutofit/>
          </a:bodyPr>
          <a:lstStyle/>
          <a:p>
            <a:pPr marL="13716" indent="0">
              <a:buNone/>
            </a:pPr>
            <a:r>
              <a:rPr lang="en-GB" sz="1800" dirty="0"/>
              <a:t>“Working software is the primary measure of progress”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AB1CC2-FFDD-966E-F035-4353A74E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Agile Manifesto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71134-8225-A309-E4CD-970DE041F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7292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73"/>
    </mc:Choice>
    <mc:Fallback xmlns="">
      <p:transition spd="slow" advTm="7587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CE84C1-E522-7826-FA00-2DE7C808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507318"/>
            <a:ext cx="3758418" cy="2743199"/>
          </a:xfrm>
        </p:spPr>
        <p:txBody>
          <a:bodyPr/>
          <a:lstStyle/>
          <a:p>
            <a:r>
              <a:rPr lang="en-GB" dirty="0"/>
              <a:t>Mean lead time for changes</a:t>
            </a:r>
          </a:p>
          <a:p>
            <a:r>
              <a:rPr lang="en-GB" dirty="0"/>
              <a:t>Deployment frequency</a:t>
            </a:r>
          </a:p>
          <a:p>
            <a:r>
              <a:rPr lang="en-GB" dirty="0"/>
              <a:t>Change failure rate</a:t>
            </a:r>
          </a:p>
          <a:p>
            <a:r>
              <a:rPr lang="en-GB" dirty="0"/>
              <a:t>Mean time to recover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0948F6-D1DC-98CB-E720-68C509D2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DORA Metrics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C11A3-C0EA-06B5-032D-35446C05E2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@chrisoldwood / gort@cix.co.uk / chrisoldwood.com</a:t>
            </a:r>
          </a:p>
        </p:txBody>
      </p:sp>
    </p:spTree>
    <p:extLst>
      <p:ext uri="{BB962C8B-B14F-4D97-AF65-F5344CB8AC3E}">
        <p14:creationId xmlns:p14="http://schemas.microsoft.com/office/powerpoint/2010/main" val="636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092"/>
    </mc:Choice>
    <mc:Fallback xmlns="">
      <p:transition spd="slow" advTm="246092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PPT-Theme</Template>
  <TotalTime>3357</TotalTime>
  <Words>937</Words>
  <Application>Microsoft Office PowerPoint</Application>
  <PresentationFormat>On-screen Show (16:9)</PresentationFormat>
  <Paragraphs>114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Palatino Linotype</vt:lpstr>
      <vt:lpstr>Wingdings</vt:lpstr>
      <vt:lpstr>PPT-Theme</vt:lpstr>
      <vt:lpstr>To Mob*, Pair, or Fly Solo</vt:lpstr>
      <vt:lpstr>Productivity</vt:lpstr>
      <vt:lpstr>Amdahl's Law</vt:lpstr>
      <vt:lpstr>“The McKinsey Loop”</vt:lpstr>
      <vt:lpstr>Gilb’s Law</vt:lpstr>
      <vt:lpstr>Poor Measurements</vt:lpstr>
      <vt:lpstr>Goodhart's Law</vt:lpstr>
      <vt:lpstr>Agile Manifesto</vt:lpstr>
      <vt:lpstr>DORA Metrics</vt:lpstr>
      <vt:lpstr>The Long Game</vt:lpstr>
      <vt:lpstr>Gall’s Law</vt:lpstr>
      <vt:lpstr>Flow vs Efficiency</vt:lpstr>
      <vt:lpstr>PowerPoint Presentation</vt:lpstr>
      <vt:lpstr>Collaboration</vt:lpstr>
      <vt:lpstr>Egoless Programming</vt:lpstr>
      <vt:lpstr>Meetings are Collaboration</vt:lpstr>
      <vt:lpstr>Collaboration Aphorisms</vt:lpstr>
      <vt:lpstr>Newton’s Third Law?</vt:lpstr>
      <vt:lpstr>Turning Up The Dial</vt:lpstr>
      <vt:lpstr>Shared Understanding</vt:lpstr>
      <vt:lpstr>Shared Ownership</vt:lpstr>
      <vt:lpstr>Continuous Improvement</vt:lpstr>
      <vt:lpstr>It’s Fun!</vt:lpstr>
      <vt:lpstr>A Note on Terminology</vt:lpstr>
      <vt:lpstr>Ensemble Programming</vt:lpstr>
      <vt:lpstr>Pair Programming</vt:lpstr>
      <vt:lpstr>Flying Solo</vt:lpstr>
      <vt:lpstr>Ebbs &amp; Flows</vt:lpstr>
      <vt:lpstr>Tooling</vt:lpstr>
      <vt:lpstr>Literature</vt:lpstr>
      <vt:lpstr>Clocking Off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Mob, Pair, or Fly Solo</dc:title>
  <dc:creator>Chris Oldwood</dc:creator>
  <cp:lastModifiedBy>Chris Oldwood</cp:lastModifiedBy>
  <cp:revision>51</cp:revision>
  <dcterms:created xsi:type="dcterms:W3CDTF">2023-09-19T07:55:41Z</dcterms:created>
  <dcterms:modified xsi:type="dcterms:W3CDTF">2025-03-10T17:03:55Z</dcterms:modified>
</cp:coreProperties>
</file>