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70" r:id="rId4"/>
    <p:sldId id="258" r:id="rId5"/>
    <p:sldId id="272" r:id="rId6"/>
    <p:sldId id="260" r:id="rId7"/>
    <p:sldId id="261" r:id="rId8"/>
    <p:sldId id="271" r:id="rId9"/>
    <p:sldId id="262" r:id="rId10"/>
    <p:sldId id="263" r:id="rId11"/>
    <p:sldId id="25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0805" autoAdjust="0"/>
  </p:normalViewPr>
  <p:slideViewPr>
    <p:cSldViewPr>
      <p:cViewPr varScale="1">
        <p:scale>
          <a:sx n="99" d="100"/>
          <a:sy n="99" d="100"/>
        </p:scale>
        <p:origin x="413" y="28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E4FD-D377-4845-8618-CBFD532B2A5D}" type="datetimeFigureOut">
              <a:rPr lang="en-GB" smtClean="0"/>
              <a:pPr/>
              <a:t>18/04/2023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EAC52-0FFC-4D29-86CA-FF872DBABD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Short explanation about the</a:t>
            </a:r>
            <a:r>
              <a:rPr lang="en-GB" baseline="0" dirty="0"/>
              <a:t> etymology of the term and how that relates to publishing changes.</a:t>
            </a:r>
          </a:p>
          <a:p>
            <a:r>
              <a:rPr lang="en-GB" baseline="0" dirty="0"/>
              <a:t>Going from “works on my machine” to “works on every machine”, assuming we know what “work” even means. (Agile Manifesto.)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EAC52-0FFC-4D29-86CA-FF872DBABD7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think that once the code is written that’s the end of it – old </a:t>
            </a:r>
            <a:r>
              <a:rPr lang="en-GB" dirty="0" err="1"/>
              <a:t>skool</a:t>
            </a:r>
            <a:r>
              <a:rPr lang="en-GB" dirty="0"/>
              <a:t> thinking – there’s still lots to do.</a:t>
            </a:r>
          </a:p>
          <a:p>
            <a:r>
              <a:rPr lang="en-GB" dirty="0"/>
              <a:t>Code complete only means “works on my machine” there are still many potential sources of feedback that might need addressing.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EAC52-0FFC-4D29-86CA-FF872DBABD7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91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Build the right thing vs build the thing</a:t>
            </a:r>
            <a:r>
              <a:rPr lang="en-GB" baseline="0" dirty="0"/>
              <a:t> right – early feedback from the customer.</a:t>
            </a:r>
          </a:p>
          <a:p>
            <a:r>
              <a:rPr lang="en-GB" baseline="0" dirty="0"/>
              <a:t>Cite Capers-Jones?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EAC52-0FFC-4D29-86CA-FF872DBABD7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Before passing it on prove we can reproduce the build / artefacts / tests to avoid blocking the delivery pipeline.</a:t>
            </a:r>
          </a:p>
          <a:p>
            <a:r>
              <a:rPr lang="en-GB" dirty="0"/>
              <a:t>(Aside about Trunk Based Development and Merge Debt.)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EAC52-0FFC-4D29-86CA-FF872DBABD7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77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Automation is a key enabler to a fast flowing pipeline.</a:t>
            </a:r>
          </a:p>
          <a:p>
            <a:r>
              <a:rPr lang="en-GB" dirty="0"/>
              <a:t>It should be simple to reproduce locally what the delivery pipeline runs so you can be confident and debug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EAC52-0FFC-4D29-86CA-FF872DBABD7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085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My commit checklist.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EAC52-0FFC-4D29-86CA-FF872DBABD7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4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EAC52-0FFC-4D29-86CA-FF872DBABD7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0C1-A532-490C-AEF2-E72DB29B3AAE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0C74-61FE-41AB-B313-3142CF9EB412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51F1-A656-413B-B685-E68534526A03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47C4-B86A-4659-AFDF-4A9E258E4F1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E49E-22E9-430A-BAD4-27DAAD7D709B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E520-A500-4406-A464-5A7572B93497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ADEB-A210-42F3-8D52-8285F1E25BF3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3174-387D-48B7-BF86-E050E6FDCA19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46B5-D402-4116-90D6-AFF3B2493D1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927-AA1A-4A02-97A3-39726D275AF6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D2C5-E4CD-4048-9801-1D43D5B0B2CB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F8B1A4-1C55-4457-BC64-7803CDB261BD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/>
              <a:t>@chrisoldwood / gort@cix.co.uk / chrisoldwood.com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438150"/>
            <a:ext cx="7543800" cy="2090738"/>
          </a:xfrm>
        </p:spPr>
        <p:txBody>
          <a:bodyPr/>
          <a:lstStyle/>
          <a:p>
            <a:r>
              <a:rPr lang="en-GB" dirty="0"/>
              <a:t>Shipshape and Bristol Fashion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ACCU Early Careers </a:t>
            </a:r>
            <a:r>
              <a:rPr lang="en-GB"/>
              <a:t>Day 2023</a:t>
            </a:r>
            <a:endParaRPr lang="en-GB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86200" y="3486150"/>
            <a:ext cx="4320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Chris Oldwood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</p:spTree>
  </p:cSld>
  <p:clrMapOvr>
    <a:masterClrMapping/>
  </p:clrMapOvr>
  <p:transition advTm="17146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Push the changes</a:t>
            </a:r>
          </a:p>
          <a:p>
            <a:r>
              <a:rPr lang="en-GB" dirty="0"/>
              <a:t>Deploy them</a:t>
            </a:r>
          </a:p>
          <a:p>
            <a:r>
              <a:rPr lang="en-GB" dirty="0"/>
              <a:t>Monitor for breaks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Publish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</p:spTree>
  </p:cSld>
  <p:clrMapOvr>
    <a:masterClrMapping/>
  </p:clrMapOvr>
  <p:transition advTm="134394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 voyage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71600" y="951571"/>
            <a:ext cx="7200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2800" dirty="0">
                <a:latin typeface="+mn-lt"/>
              </a:rPr>
              <a:t>Blog:</a:t>
            </a:r>
          </a:p>
          <a:p>
            <a:r>
              <a:rPr lang="en-GB" sz="2800" dirty="0">
                <a:latin typeface="+mn-lt"/>
              </a:rPr>
              <a:t>http://chrisoldwood.blogspot.co.uk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71600" y="2031690"/>
            <a:ext cx="7200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2800" dirty="0">
                <a:latin typeface="+mn-lt"/>
              </a:rPr>
              <a:t>Articles:</a:t>
            </a:r>
          </a:p>
          <a:p>
            <a:r>
              <a:rPr lang="en-GB" sz="2800" dirty="0">
                <a:latin typeface="+mn-lt"/>
              </a:rPr>
              <a:t>http://chrisoldwood.com/articles.htm</a:t>
            </a:r>
          </a:p>
        </p:txBody>
      </p:sp>
    </p:spTree>
  </p:cSld>
  <p:clrMapOvr>
    <a:masterClrMapping/>
  </p:clrMapOvr>
  <p:transition advTm="3123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833360" cy="685800"/>
          </a:xfrm>
        </p:spPr>
        <p:txBody>
          <a:bodyPr/>
          <a:lstStyle/>
          <a:p>
            <a:r>
              <a:rPr lang="en-GB" dirty="0"/>
              <a:t>“Code Complete”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0600" y="2000250"/>
            <a:ext cx="13716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Implement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43200" y="2000250"/>
            <a:ext cx="14478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Validate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0" y="2000250"/>
            <a:ext cx="14478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Deploy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0" y="2000250"/>
            <a:ext cx="13716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Monitor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86000" y="2057400"/>
            <a:ext cx="533400" cy="363474"/>
          </a:xfrm>
          <a:prstGeom prst="rightArrow">
            <a:avLst/>
          </a:prstGeom>
          <a:pattFill prst="horzBrick">
            <a:fgClr>
              <a:schemeClr val="bg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4114800" y="2057400"/>
            <a:ext cx="533400" cy="363474"/>
          </a:xfrm>
          <a:prstGeom prst="rightArrow">
            <a:avLst/>
          </a:prstGeom>
          <a:pattFill prst="horzBrick">
            <a:fgClr>
              <a:schemeClr val="bg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943600" y="2057400"/>
            <a:ext cx="533400" cy="363474"/>
          </a:xfrm>
          <a:prstGeom prst="rightArrow">
            <a:avLst/>
          </a:prstGeom>
          <a:pattFill prst="horzBrick">
            <a:fgClr>
              <a:schemeClr val="bg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752600" y="120015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20015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Done, Done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1" y="120015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Shipped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33600" y="14859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343401" y="1485900"/>
            <a:ext cx="14071" cy="465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81800" y="14859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5885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Demo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  <p:pic>
        <p:nvPicPr>
          <p:cNvPr id="1026" name="Picture 2" descr="Image for p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38149"/>
            <a:ext cx="4267200" cy="28492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6200000">
            <a:off x="6853469" y="2044310"/>
            <a:ext cx="4334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>
                <a:solidFill>
                  <a:schemeClr val="accent5"/>
                </a:solidFill>
              </a:rPr>
              <a:t>https://miro.medium.com/max/500/1*G_WKPGdh5mIUHS-Cf4aXtA.jpeg</a:t>
            </a:r>
          </a:p>
        </p:txBody>
      </p:sp>
    </p:spTree>
  </p:cSld>
  <p:clrMapOvr>
    <a:masterClrMapping/>
  </p:clrMapOvr>
  <p:transition advTm="23185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Clean the workspace</a:t>
            </a:r>
          </a:p>
          <a:p>
            <a:r>
              <a:rPr lang="en-GB" dirty="0"/>
              <a:t>Compile the code from scratch</a:t>
            </a:r>
          </a:p>
          <a:p>
            <a:r>
              <a:rPr lang="en-GB" dirty="0"/>
              <a:t>Run all the tests</a:t>
            </a:r>
          </a:p>
          <a:p>
            <a:r>
              <a:rPr lang="en-GB" dirty="0"/>
              <a:t>Build the deployment package</a:t>
            </a:r>
          </a:p>
          <a:p>
            <a:r>
              <a:rPr lang="en-GB" dirty="0"/>
              <a:t>Deploy the package locally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Repeatable Build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</p:spTree>
  </p:cSld>
  <p:clrMapOvr>
    <a:masterClrMapping/>
  </p:clrMapOvr>
  <p:transition advTm="33574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  <p:pic>
        <p:nvPicPr>
          <p:cNvPr id="6" name="Picture 5" descr="http://trendingchannel.com/wp-content/uploads/2013/01/China-car-pro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38150"/>
            <a:ext cx="4599836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6572142" y="2325637"/>
            <a:ext cx="4897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chemeClr val="accent5"/>
                </a:solidFill>
              </a:rPr>
              <a:t>http://trendingchannel.com/wp-content/uploads/2013/01/China-car-production.jpg</a:t>
            </a:r>
          </a:p>
        </p:txBody>
      </p:sp>
    </p:spTree>
  </p:cSld>
  <p:clrMapOvr>
    <a:masterClrMapping/>
  </p:clrMapOvr>
  <p:transition advTm="13869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Revert unintentional changes</a:t>
            </a:r>
          </a:p>
          <a:p>
            <a:r>
              <a:rPr lang="en-GB" dirty="0"/>
              <a:t>Ensure correlated files are changed</a:t>
            </a:r>
          </a:p>
          <a:p>
            <a:r>
              <a:rPr lang="en-GB" dirty="0"/>
              <a:t>Diff </a:t>
            </a:r>
            <a:r>
              <a:rPr lang="en-GB" i="1" dirty="0"/>
              <a:t>every</a:t>
            </a:r>
            <a:r>
              <a:rPr lang="en-GB" dirty="0"/>
              <a:t> changed file</a:t>
            </a:r>
          </a:p>
          <a:p>
            <a:r>
              <a:rPr lang="en-GB" dirty="0"/>
              <a:t>Check the </a:t>
            </a:r>
            <a:r>
              <a:rPr lang="en-GB" i="1" dirty="0"/>
              <a:t>diff</a:t>
            </a:r>
            <a:r>
              <a:rPr lang="en-GB" dirty="0"/>
              <a:t> makes sense</a:t>
            </a:r>
          </a:p>
          <a:p>
            <a:r>
              <a:rPr lang="en-GB" dirty="0"/>
              <a:t>Split-up unrelated changes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</p:spTree>
  </p:cSld>
  <p:clrMapOvr>
    <a:masterClrMapping/>
  </p:clrMapOvr>
  <p:transition advTm="36588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Resolve conflicts</a:t>
            </a:r>
          </a:p>
          <a:p>
            <a:r>
              <a:rPr lang="en-GB" dirty="0"/>
              <a:t>Re-build and re-test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657600"/>
            <a:ext cx="8153400" cy="685800"/>
          </a:xfrm>
        </p:spPr>
        <p:txBody>
          <a:bodyPr/>
          <a:lstStyle/>
          <a:p>
            <a:r>
              <a:rPr lang="en-GB" dirty="0"/>
              <a:t>Integrate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</p:spTree>
  </p:cSld>
  <p:clrMapOvr>
    <a:masterClrMapping/>
  </p:clrMapOvr>
  <p:transition advTm="18570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Sharing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  <p:pic>
        <p:nvPicPr>
          <p:cNvPr id="5" name="Picture 4" descr="https://upload.wikimedia.org/wikipedia/commons/thumb/6/67/A_Sunday_on_La_Grande_Jatte,_Georges_Seurat,_1884.png/1280px-A_Sunday_on_La_Grande_Jatte,_Georges_Seurat,_18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38150"/>
            <a:ext cx="4267200" cy="28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16200000">
            <a:off x="6964948" y="1809720"/>
            <a:ext cx="4019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accent5"/>
                </a:solidFill>
              </a:rPr>
              <a:t>https://upload.wikimedia.org/wikipedia/.../1280px-A_Sunday_on_La_Grande_Jatte,_Georges_Seurat,_1884.png</a:t>
            </a:r>
          </a:p>
        </p:txBody>
      </p:sp>
    </p:spTree>
  </p:cSld>
  <p:clrMapOvr>
    <a:masterClrMapping/>
  </p:clrMapOvr>
  <p:transition advTm="22723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Summarise in one-line</a:t>
            </a:r>
          </a:p>
          <a:p>
            <a:r>
              <a:rPr lang="en-GB" dirty="0"/>
              <a:t>Add any further details</a:t>
            </a:r>
          </a:p>
          <a:p>
            <a:r>
              <a:rPr lang="en-GB" dirty="0"/>
              <a:t>Link to issue tracker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@chrisoldwood / gort@cix.co.uk / chrisoldwood.com</a:t>
            </a:r>
          </a:p>
        </p:txBody>
      </p:sp>
    </p:spTree>
  </p:cSld>
  <p:clrMapOvr>
    <a:masterClrMapping/>
  </p:clrMapOvr>
  <p:transition advTm="266999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PPT-Theme</Template>
  <TotalTime>1729</TotalTime>
  <Words>524</Words>
  <Application>Microsoft Office PowerPoint</Application>
  <PresentationFormat>On-screen Show (16:9)</PresentationFormat>
  <Paragraphs>74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Palatino Linotype</vt:lpstr>
      <vt:lpstr>Wingdings</vt:lpstr>
      <vt:lpstr>PPT-Theme</vt:lpstr>
      <vt:lpstr>Shipshape and Bristol Fashion</vt:lpstr>
      <vt:lpstr>“Code Complete”</vt:lpstr>
      <vt:lpstr>Feature Demo</vt:lpstr>
      <vt:lpstr>Repeatable Build</vt:lpstr>
      <vt:lpstr>Automation</vt:lpstr>
      <vt:lpstr>Review Changes</vt:lpstr>
      <vt:lpstr>Integrate</vt:lpstr>
      <vt:lpstr>Continuous Sharing</vt:lpstr>
      <vt:lpstr>Document</vt:lpstr>
      <vt:lpstr>Publish</vt:lpstr>
      <vt:lpstr>Bon voyage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Shipshape and Bristol Fashion</dc:title>
  <dc:creator>Chris</dc:creator>
  <cp:lastModifiedBy>Chris Oldwood</cp:lastModifiedBy>
  <cp:revision>42</cp:revision>
  <dcterms:created xsi:type="dcterms:W3CDTF">2006-08-16T00:00:00Z</dcterms:created>
  <dcterms:modified xsi:type="dcterms:W3CDTF">2023-04-18T12:32:33Z</dcterms:modified>
</cp:coreProperties>
</file>