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67" r:id="rId4"/>
    <p:sldId id="263" r:id="rId5"/>
    <p:sldId id="259" r:id="rId6"/>
    <p:sldId id="260" r:id="rId7"/>
    <p:sldId id="262" r:id="rId8"/>
    <p:sldId id="261" r:id="rId9"/>
    <p:sldId id="266" r:id="rId10"/>
    <p:sldId id="313" r:id="rId11"/>
    <p:sldId id="314" r:id="rId12"/>
    <p:sldId id="265" r:id="rId13"/>
    <p:sldId id="316" r:id="rId14"/>
    <p:sldId id="317" r:id="rId15"/>
    <p:sldId id="319" r:id="rId16"/>
    <p:sldId id="321" r:id="rId17"/>
    <p:sldId id="320" r:id="rId18"/>
    <p:sldId id="318" r:id="rId19"/>
    <p:sldId id="315" r:id="rId20"/>
    <p:sldId id="322" r:id="rId21"/>
    <p:sldId id="264" r:id="rId22"/>
    <p:sldId id="257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1966" autoAdjust="0"/>
  </p:normalViewPr>
  <p:slideViewPr>
    <p:cSldViewPr snapToGrid="0">
      <p:cViewPr varScale="1">
        <p:scale>
          <a:sx n="116" d="100"/>
          <a:sy n="116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B7A8E-0818-4264-9644-4CA1EBB3C988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4F60C1-3476-4594-94B8-9528C4EE9F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52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Was going to be called Test-Driven Development, then just Test-Driven, the “focus group” liked this variant.</a:t>
            </a:r>
          </a:p>
          <a:p>
            <a:r>
              <a:rPr lang="en-GB" dirty="0"/>
              <a:t>Not about TDD per-se, more about the wider aspects of test-first thinking.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F60C1-3476-4594-94B8-9528C4EE9F1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204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EB729-EC7B-490A-9F9B-8D9031DA86F2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96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F60C1-3476-4594-94B8-9528C4EE9F1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652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Nobody’s really interested in the speaker’s background, but sometimes they like to know their “credentials”.</a:t>
            </a:r>
          </a:p>
          <a:p>
            <a:r>
              <a:rPr lang="en-GB" dirty="0"/>
              <a:t>Been a dev for over 30 years and have spoken at NorDevCon before a few times (2025: Ensemble programming, 2019: Test of Strength, 2013: Test Driven SQL).</a:t>
            </a:r>
          </a:p>
          <a:p>
            <a:r>
              <a:rPr lang="en-GB" dirty="0"/>
              <a:t>Once tweeted something funny, never replicated that success despite over a decade of trying.</a:t>
            </a:r>
          </a:p>
          <a:p>
            <a:r>
              <a:rPr lang="en-GB" dirty="0"/>
              <a:t>I write a column in (probably) the last remaining printed programming journal.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F60C1-3476-4594-94B8-9528C4EE9F1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53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Genesis: a conversation in the pub after a meet-up.</a:t>
            </a:r>
          </a:p>
          <a:p>
            <a:r>
              <a:rPr lang="en-GB" dirty="0"/>
              <a:t>Me ranting about a not-inexperienced member of the team pushing a PR with code that doesn’t even parse, let alone do the right thing.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F60C1-3476-4594-94B8-9528C4EE9F1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28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F60C1-3476-4594-94B8-9528C4EE9F1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976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The two questions every developer should 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F60C1-3476-4594-94B8-9528C4EE9F1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486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F60C1-3476-4594-94B8-9528C4EE9F1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02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EB729-EC7B-490A-9F9B-8D9031DA86F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F60C1-3476-4594-94B8-9528C4EE9F1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433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F60C1-3476-4594-94B8-9528C4EE9F1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467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38400" y="3159761"/>
            <a:ext cx="6096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1680-9CC8-4F8A-BEF8-AA77F28B44DC}" type="datetime1">
              <a:rPr lang="en-GB" smtClean="0"/>
              <a:t>25/02/2026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415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02"/>
            <a:ext cx="77216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EB4F-4FDF-4D95-81FB-FEA8D457406A}" type="datetime1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28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BD9E-5B9C-4B65-A40B-54A4EB1D735E}" type="datetime1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55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2DD13-EE00-409F-B871-0A1791329417}" type="datetime1">
              <a:rPr lang="en-GB" smtClean="0"/>
              <a:t>25/02/2026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68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498"/>
            <a:ext cx="6096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67D9-4A67-46A4-856D-69E90238DBAE}" type="datetime1">
              <a:rPr lang="en-GB" smtClean="0"/>
              <a:t>25/02/2026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3D01-23C7-4752-BDD5-3A607E7AE590}" type="datetime1">
              <a:rPr lang="en-GB" smtClean="0"/>
              <a:t>25/02/2026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69"/>
            <a:ext cx="4364736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551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2E61-2A87-4D3E-B2F7-AC6B0499B8CD}" type="datetime1">
              <a:rPr lang="en-GB" smtClean="0"/>
              <a:t>25/02/2026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333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CCC99-8EE7-45A7-9797-B3FC6FA6434A}" type="datetime1">
              <a:rPr lang="en-GB" smtClean="0"/>
              <a:t>25/02/2026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96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83E9-454D-4308-8C7D-C5C882E0B7E2}" type="datetime1">
              <a:rPr lang="en-GB" smtClean="0"/>
              <a:t>25/02/2026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40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8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612F-3094-4918-8D1A-B09D4745E5C6}" type="datetime1">
              <a:rPr lang="en-GB" smtClean="0"/>
              <a:t>25/02/2026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6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76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47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02FB1-EB34-4560-8E8F-4D6C113E2C42}" type="datetime1">
              <a:rPr lang="en-GB" smtClean="0"/>
              <a:t>25/02/2026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91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 rot="19724275">
            <a:off x="1830961" y="1038441"/>
            <a:ext cx="965416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 rot="17656910">
            <a:off x="557464" y="419133"/>
            <a:ext cx="5538472" cy="597394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 rot="19724275">
            <a:off x="4370607" y="116855"/>
            <a:ext cx="8639149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320" y="4876800"/>
            <a:ext cx="100584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800" y="685802"/>
            <a:ext cx="8128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547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AA57354-4142-43D2-9F16-7C84EE803CA2}" type="datetime1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80" y="6154739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" y="5842000"/>
            <a:ext cx="28448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99AD13D-1FE4-4BAE-B4DA-E46D53F58B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781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4662-807C-7144-E822-C05050D8A3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Test-Driven Developer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05A95-3BBA-998C-AD4D-60FFA6D77C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Norfolk Developers Conference 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D8BD1-5B52-230E-35D2-31B5ECF9A4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DA2F1-9FD7-49E2-B59E-64B5FC5E3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280" y="5084802"/>
            <a:ext cx="324036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3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Chris Oldwood</a:t>
            </a:r>
          </a:p>
        </p:txBody>
      </p:sp>
    </p:spTree>
    <p:extLst>
      <p:ext uri="{BB962C8B-B14F-4D97-AF65-F5344CB8AC3E}">
        <p14:creationId xmlns:p14="http://schemas.microsoft.com/office/powerpoint/2010/main" val="347883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93"/>
    </mc:Choice>
    <mc:Fallback xmlns="">
      <p:transition spd="slow" advTm="8549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to Begin?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@chrisoldwood / gort@cix.co.uk / chrisoldwood.com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1097280" y="577252"/>
            <a:ext cx="4308854" cy="359714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Isosceles Triangle 5"/>
          <p:cNvSpPr/>
          <p:nvPr/>
        </p:nvSpPr>
        <p:spPr>
          <a:xfrm>
            <a:off x="2389936" y="577252"/>
            <a:ext cx="1723542" cy="1438858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rapezoid 11"/>
          <p:cNvSpPr/>
          <p:nvPr/>
        </p:nvSpPr>
        <p:spPr>
          <a:xfrm>
            <a:off x="1097280" y="3277098"/>
            <a:ext cx="4308854" cy="889315"/>
          </a:xfrm>
          <a:prstGeom prst="trapezoid">
            <a:avLst>
              <a:gd name="adj" fmla="val 5928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advTm="30758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BA7A7-BCEF-F941-A9B2-EAB91977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Customer!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FC660-B1EF-7CC0-2AA9-0ABA552E809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D25DC-C4AE-477F-54A6-7575839AC8ED}"/>
              </a:ext>
            </a:extLst>
          </p:cNvPr>
          <p:cNvSpPr txBox="1"/>
          <p:nvPr/>
        </p:nvSpPr>
        <p:spPr>
          <a:xfrm>
            <a:off x="1036320" y="887338"/>
            <a:ext cx="608512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+mn-lt"/>
              </a:rPr>
              <a:t>What does success look like?</a:t>
            </a:r>
          </a:p>
          <a:p>
            <a:endParaRPr lang="en-GB" sz="3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Acceptance Criteria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Conditions of Satisfaction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+mn-lt"/>
            </a:endParaRPr>
          </a:p>
          <a:p>
            <a:r>
              <a:rPr lang="en-GB" sz="3200" dirty="0">
                <a:latin typeface="+mn-lt"/>
              </a:rPr>
              <a:t>These are tests by another name</a:t>
            </a:r>
          </a:p>
        </p:txBody>
      </p:sp>
    </p:spTree>
    <p:extLst>
      <p:ext uri="{BB962C8B-B14F-4D97-AF65-F5344CB8AC3E}">
        <p14:creationId xmlns:p14="http://schemas.microsoft.com/office/powerpoint/2010/main" val="24281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55"/>
    </mc:Choice>
    <mc:Fallback xmlns="">
      <p:transition spd="slow" advTm="9965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2B54-350B-832C-47CB-42807C702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Plans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D9721D-420F-50EC-5BC3-2D31FB8B54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1026" name="Picture 2" descr="Did The X-Files Prime Us for the QAnon Era? — Kill Your Darlings">
            <a:extLst>
              <a:ext uri="{FF2B5EF4-FFF2-40B4-BE49-F238E27FC236}">
                <a16:creationId xmlns:a16="http://schemas.microsoft.com/office/drawing/2014/main" id="{BC345C82-D3DC-809A-0E66-7FA6FB1F6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548579"/>
            <a:ext cx="7558639" cy="432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1A91E4-4F85-475E-23CD-B5C80725EE1F}"/>
              </a:ext>
            </a:extLst>
          </p:cNvPr>
          <p:cNvSpPr txBox="1"/>
          <p:nvPr/>
        </p:nvSpPr>
        <p:spPr>
          <a:xfrm>
            <a:off x="7281017" y="6060302"/>
            <a:ext cx="3946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accent5"/>
                </a:solidFill>
                <a:latin typeface="+mn-lt"/>
              </a:rPr>
              <a:t>https://en.wikipedia.org/wiki/The_X-Files</a:t>
            </a:r>
          </a:p>
        </p:txBody>
      </p:sp>
    </p:spTree>
    <p:extLst>
      <p:ext uri="{BB962C8B-B14F-4D97-AF65-F5344CB8AC3E}">
        <p14:creationId xmlns:p14="http://schemas.microsoft.com/office/powerpoint/2010/main" val="6839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65"/>
    </mc:Choice>
    <mc:Fallback xmlns="">
      <p:transition spd="slow" advTm="13696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783D-F605-E88E-136E-2750DDFB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If I Can’t Easily Test This?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A94A2F-4721-3F5E-46F4-EDCA0671FB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E872A-BE30-12C8-9F43-CA6827065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589118"/>
            <a:ext cx="4837258" cy="427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1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86"/>
    </mc:Choice>
    <mc:Fallback xmlns="">
      <p:transition spd="slow" advTm="5748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800F-A164-3C6A-A162-BFD2FA31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Characterisation Tests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46B63-4FC6-F1D0-C1CE-9CA2DA98EC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4658A-BD28-0AA3-167C-1B6DDB556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9" y="550663"/>
            <a:ext cx="3370923" cy="431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8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47"/>
    </mc:Choice>
    <mc:Fallback xmlns="">
      <p:transition spd="slow" advTm="18084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61D81-156C-F287-DF46-0F6CC56B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Inner Loop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3FD07-A5FD-6D66-F5E4-432DB56F7E8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23448-2C4C-1331-5DDE-27C96A96E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9" y="556216"/>
            <a:ext cx="7727817" cy="43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4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88"/>
    </mc:Choice>
    <mc:Fallback xmlns="">
      <p:transition spd="slow" advTm="6938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Pyramids &amp; Polygons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@chrisoldwood / gort@cix.co.uk / chrisoldwood.com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2495600" y="1268760"/>
            <a:ext cx="2880320" cy="288032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gular Pentagon 4"/>
          <p:cNvSpPr/>
          <p:nvPr/>
        </p:nvSpPr>
        <p:spPr>
          <a:xfrm>
            <a:off x="6816080" y="1268760"/>
            <a:ext cx="2880320" cy="288032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/>
          <p:cNvSpPr/>
          <p:nvPr/>
        </p:nvSpPr>
        <p:spPr>
          <a:xfrm>
            <a:off x="3359696" y="1268760"/>
            <a:ext cx="1152128" cy="1152128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655840" y="8367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Customer Tests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5840" y="422108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Programmer Tests</a:t>
            </a:r>
          </a:p>
        </p:txBody>
      </p:sp>
      <p:sp>
        <p:nvSpPr>
          <p:cNvPr id="9" name="Down Arrow 8"/>
          <p:cNvSpPr/>
          <p:nvPr/>
        </p:nvSpPr>
        <p:spPr>
          <a:xfrm>
            <a:off x="5879976" y="2780928"/>
            <a:ext cx="484632" cy="13384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own Arrow 9"/>
          <p:cNvSpPr/>
          <p:nvPr/>
        </p:nvSpPr>
        <p:spPr>
          <a:xfrm rot="10800000">
            <a:off x="5879976" y="1268760"/>
            <a:ext cx="484632" cy="1368152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>
            <a:off x="6816080" y="1268760"/>
            <a:ext cx="2880320" cy="1080120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rapezoid 11"/>
          <p:cNvSpPr/>
          <p:nvPr/>
        </p:nvSpPr>
        <p:spPr>
          <a:xfrm>
            <a:off x="2495600" y="3429000"/>
            <a:ext cx="2880320" cy="712096"/>
          </a:xfrm>
          <a:prstGeom prst="trapezoid">
            <a:avLst>
              <a:gd name="adj" fmla="val 5002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rapezoid 12"/>
          <p:cNvSpPr/>
          <p:nvPr/>
        </p:nvSpPr>
        <p:spPr>
          <a:xfrm rot="10800000">
            <a:off x="7176120" y="3429000"/>
            <a:ext cx="2160240" cy="712096"/>
          </a:xfrm>
          <a:prstGeom prst="trapezoid">
            <a:avLst>
              <a:gd name="adj" fmla="val 2556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168014"/>
      </p:ext>
    </p:extLst>
  </p:cSld>
  <p:clrMapOvr>
    <a:masterClrMapping/>
  </p:clrMapOvr>
  <p:transition advTm="98486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3C87E-5B55-0F10-B588-052DF27E3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Customer Demo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41300-8725-0707-086D-B3A4DC972D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62E174-022B-0C53-B6A9-E915C3CE506B}"/>
              </a:ext>
            </a:extLst>
          </p:cNvPr>
          <p:cNvSpPr txBox="1"/>
          <p:nvPr/>
        </p:nvSpPr>
        <p:spPr>
          <a:xfrm>
            <a:off x="1036319" y="576648"/>
            <a:ext cx="93680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n-lt"/>
              </a:rPr>
              <a:t>“Users don't know what they want until they see working software”</a:t>
            </a:r>
          </a:p>
          <a:p>
            <a:endParaRPr lang="en-US" sz="3600" dirty="0">
              <a:latin typeface="+mn-lt"/>
            </a:endParaRPr>
          </a:p>
          <a:p>
            <a:r>
              <a:rPr lang="en-US" sz="3600" dirty="0">
                <a:latin typeface="+mn-lt"/>
              </a:rPr>
              <a:t>-- Humphrey’s Law (as per Jeff Sutherland)</a:t>
            </a:r>
            <a:endParaRPr lang="en-GB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46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38"/>
    </mc:Choice>
    <mc:Fallback xmlns="">
      <p:transition spd="slow" advTm="12003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3EBBB-980C-DD6F-C151-63F7F431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Size Never Fits All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32CA39-40BD-8C89-E068-7D4317F857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FCC60E-1313-E623-0602-13ACCF4C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19" y="545506"/>
            <a:ext cx="9854103" cy="362631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25E36-5422-20D1-D463-3D5E8E2E9754}"/>
              </a:ext>
            </a:extLst>
          </p:cNvPr>
          <p:cNvSpPr txBox="1"/>
          <p:nvPr/>
        </p:nvSpPr>
        <p:spPr>
          <a:xfrm>
            <a:off x="6819544" y="6060302"/>
            <a:ext cx="42751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accent5"/>
                </a:solidFill>
                <a:latin typeface="+mn-lt"/>
              </a:rPr>
              <a:t>https://en.wikipedia.org/wiki/Swiss_cheese_model</a:t>
            </a:r>
          </a:p>
        </p:txBody>
      </p:sp>
    </p:spTree>
    <p:extLst>
      <p:ext uri="{BB962C8B-B14F-4D97-AF65-F5344CB8AC3E}">
        <p14:creationId xmlns:p14="http://schemas.microsoft.com/office/powerpoint/2010/main" val="36373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21"/>
    </mc:Choice>
    <mc:Fallback xmlns="">
      <p:transition spd="slow" advTm="14272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070C9-CB40-116E-1AF4-5759AA88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trike="sngStrike" dirty="0"/>
              <a:t>Test</a:t>
            </a:r>
            <a:r>
              <a:rPr lang="en-GB" dirty="0"/>
              <a:t> Validate in Production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51C1A9-46C6-3E8D-CCA3-FF08C53DF2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62679-BEA5-89C4-18DB-E9492D8BA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510746"/>
            <a:ext cx="3791053" cy="437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554"/>
    </mc:Choice>
    <mc:Fallback xmlns="">
      <p:transition spd="slow" advTm="30755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D58D07-8E8A-17EB-D6E0-175C5263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Am </a:t>
            </a:r>
            <a:r>
              <a:rPr lang="en-GB" i="1" dirty="0"/>
              <a:t>I</a:t>
            </a:r>
            <a:r>
              <a:rPr lang="en-GB" dirty="0"/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A5FFF-93C8-AFC1-8E5A-C3AAD01947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3A0470-9809-0649-997C-DE15AFFB0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275398"/>
            <a:ext cx="5263707" cy="2875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22AFF6-79AA-D574-B380-C16ACDA77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1243" y="1344752"/>
            <a:ext cx="3798058" cy="2848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A81DF6-08F3-2A6C-7F93-582C522BB364}"/>
              </a:ext>
            </a:extLst>
          </p:cNvPr>
          <p:cNvSpPr txBox="1"/>
          <p:nvPr/>
        </p:nvSpPr>
        <p:spPr>
          <a:xfrm>
            <a:off x="6837770" y="6060302"/>
            <a:ext cx="4379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dirty="0">
                <a:solidFill>
                  <a:schemeClr val="accent5"/>
                </a:solidFill>
                <a:effectLst/>
                <a:latin typeface="+mn-lt"/>
              </a:rPr>
              <a:t>https://x.com/chrisoldwood/status/538050740045250560</a:t>
            </a:r>
            <a:endParaRPr lang="en-GB" sz="12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F42D67-3530-91E0-A75E-E9EBB55C5C5B}"/>
              </a:ext>
            </a:extLst>
          </p:cNvPr>
          <p:cNvSpPr txBox="1"/>
          <p:nvPr/>
        </p:nvSpPr>
        <p:spPr>
          <a:xfrm>
            <a:off x="6837770" y="6337301"/>
            <a:ext cx="4379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accent5"/>
                </a:solidFill>
                <a:latin typeface="+mn-lt"/>
              </a:rPr>
              <a:t>https://accu.org/menu-overviews/journals-overview</a:t>
            </a:r>
          </a:p>
        </p:txBody>
      </p:sp>
    </p:spTree>
    <p:extLst>
      <p:ext uri="{BB962C8B-B14F-4D97-AF65-F5344CB8AC3E}">
        <p14:creationId xmlns:p14="http://schemas.microsoft.com/office/powerpoint/2010/main" val="98658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22"/>
    </mc:Choice>
    <mc:Fallback xmlns="">
      <p:transition spd="slow" advTm="11402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E929B-2F30-C8F0-2F85-996BE708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Friendly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AA851A-9F30-8DB5-9901-62D45BA348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25BC6-7D79-0646-2305-625E7B941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19" y="533688"/>
            <a:ext cx="2893129" cy="43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02"/>
    </mc:Choice>
    <mc:Fallback xmlns="">
      <p:transition spd="slow" advTm="8970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7292-5477-E781-62A4-C04627093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Dijkstra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DC6847-1D2B-AD89-710A-D686180E14E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376E2-D560-731E-5240-28FF16BC9663}"/>
              </a:ext>
            </a:extLst>
          </p:cNvPr>
          <p:cNvSpPr txBox="1"/>
          <p:nvPr/>
        </p:nvSpPr>
        <p:spPr>
          <a:xfrm>
            <a:off x="1036321" y="1281868"/>
            <a:ext cx="7942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n-lt"/>
              </a:rPr>
              <a:t>“Program testing can be used to show the presence of bugs, but never to show their absence”</a:t>
            </a:r>
            <a:endParaRPr lang="en-GB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7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70"/>
    </mc:Choice>
    <mc:Fallback xmlns="">
      <p:transition spd="slow" advTm="7347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DBCCAE-4160-48BD-CEE6-DD9C94B23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Assert.That</a:t>
            </a:r>
            <a:r>
              <a:rPr lang="en-GB" dirty="0"/>
              <a:t>(Finished, </a:t>
            </a:r>
            <a:r>
              <a:rPr lang="en-GB" dirty="0" err="1"/>
              <a:t>Is.True</a:t>
            </a:r>
            <a:r>
              <a:rPr lang="en-GB" dirty="0"/>
              <a:t>);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745AB6-00A5-7E7C-BF0F-8933DC9CF2B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@chrisoldwood / gort@cix.co.uk / chrisoldwood.com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FFEDE45-0BF6-D686-C08B-B6060562D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0" y="663825"/>
            <a:ext cx="664679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800" dirty="0">
                <a:latin typeface="+mn-lt"/>
              </a:rPr>
              <a:t>Blog:</a:t>
            </a:r>
          </a:p>
          <a:p>
            <a:r>
              <a:rPr lang="en-GB" sz="2800" dirty="0">
                <a:latin typeface="+mn-lt"/>
              </a:rPr>
              <a:t>http://chrisoldwood.blogspot.co.uk</a:t>
            </a:r>
            <a:br>
              <a:rPr lang="en-GB" sz="2800" dirty="0">
                <a:latin typeface="+mn-lt"/>
              </a:rPr>
            </a:br>
            <a:br>
              <a:rPr lang="en-GB" sz="2800" dirty="0">
                <a:latin typeface="+mn-lt"/>
              </a:rPr>
            </a:br>
            <a:r>
              <a:rPr lang="en-GB" sz="2800" dirty="0">
                <a:latin typeface="+mn-lt"/>
              </a:rPr>
              <a:t>Articles:</a:t>
            </a:r>
          </a:p>
          <a:p>
            <a:r>
              <a:rPr lang="en-GB" sz="2800" dirty="0">
                <a:latin typeface="+mn-lt"/>
              </a:rPr>
              <a:t>http://chrisoldwood.com/articles.htm</a:t>
            </a:r>
          </a:p>
          <a:p>
            <a:endParaRPr lang="en-GB" sz="2800" dirty="0">
              <a:latin typeface="+mn-lt"/>
            </a:endParaRPr>
          </a:p>
          <a:p>
            <a:r>
              <a:rPr lang="en-GB" sz="2800" dirty="0">
                <a:latin typeface="+mn-lt"/>
              </a:rPr>
              <a:t>Talks:</a:t>
            </a:r>
          </a:p>
          <a:p>
            <a:r>
              <a:rPr lang="en-GB" sz="2800" dirty="0">
                <a:latin typeface="+mn-lt"/>
              </a:rPr>
              <a:t>http://chrisoldwood.com/articles.htm</a:t>
            </a:r>
          </a:p>
        </p:txBody>
      </p:sp>
    </p:spTree>
    <p:extLst>
      <p:ext uri="{BB962C8B-B14F-4D97-AF65-F5344CB8AC3E}">
        <p14:creationId xmlns:p14="http://schemas.microsoft.com/office/powerpoint/2010/main" val="2857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3"/>
    </mc:Choice>
    <mc:Fallback xmlns="">
      <p:transition spd="slow" advTm="1741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6D19C9-57F9-032C-A71F-C0071A365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My</a:t>
            </a:r>
            <a:r>
              <a:rPr lang="en-GB" dirty="0"/>
              <a:t> path to enlightenment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04FBCE-9FE8-F699-B5B8-D6B4D4712D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748285-E381-165D-E2ED-1354AD4A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Journey</a:t>
            </a:r>
          </a:p>
        </p:txBody>
      </p:sp>
    </p:spTree>
    <p:extLst>
      <p:ext uri="{BB962C8B-B14F-4D97-AF65-F5344CB8AC3E}">
        <p14:creationId xmlns:p14="http://schemas.microsoft.com/office/powerpoint/2010/main" val="39468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69"/>
    </mc:Choice>
    <mc:Fallback xmlns="">
      <p:transition spd="slow" advTm="3006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0BE21-0703-B870-7AA6-37554B9D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Night in the Pub…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675B4-FDC6-DF94-1402-70C8167055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A26E5-5841-5201-D88F-C7BEDF676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19" y="559773"/>
            <a:ext cx="10102269" cy="40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11"/>
    </mc:Choice>
    <mc:Fallback xmlns="">
      <p:transition spd="slow" advTm="12671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1491-1588-A1AF-EF1A-41B80C6C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Obsessed?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773606-0AD9-95BE-6020-586B0FB41A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AF456-6BFE-5C2C-C671-42F8AA726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9" y="555815"/>
            <a:ext cx="8522275" cy="43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2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59"/>
    </mc:Choice>
    <mc:Fallback xmlns="">
      <p:transition spd="slow" advTm="12715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B121-72C3-526A-793C-6371373A8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Thinking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EC514F-F121-24F4-773B-8598710B8D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4D0E3-DAB3-E4BC-15B6-0C49BED59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36" y="534074"/>
            <a:ext cx="3771429" cy="3615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0A86D2-7D2F-D450-07F8-524B5362B3C5}"/>
              </a:ext>
            </a:extLst>
          </p:cNvPr>
          <p:cNvSpPr txBox="1"/>
          <p:nvPr/>
        </p:nvSpPr>
        <p:spPr>
          <a:xfrm>
            <a:off x="1036320" y="695121"/>
            <a:ext cx="57690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n-lt"/>
              </a:rPr>
              <a:t>1. How could I have prevented this bug?</a:t>
            </a:r>
          </a:p>
          <a:p>
            <a:endParaRPr lang="en-GB" sz="2800" dirty="0">
              <a:latin typeface="+mn-lt"/>
            </a:endParaRPr>
          </a:p>
          <a:p>
            <a:r>
              <a:rPr lang="en-GB" sz="2800" dirty="0">
                <a:latin typeface="+mn-lt"/>
              </a:rPr>
              <a:t>2. How could I have (automatically) detected this bug?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D78900-CCCD-37B9-1100-CD92A246F6AE}"/>
              </a:ext>
            </a:extLst>
          </p:cNvPr>
          <p:cNvSpPr txBox="1"/>
          <p:nvPr/>
        </p:nvSpPr>
        <p:spPr>
          <a:xfrm>
            <a:off x="1043207" y="3439057"/>
            <a:ext cx="5769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n-lt"/>
              </a:rPr>
              <a:t>Never allow the same bug to bite you twice</a:t>
            </a:r>
          </a:p>
        </p:txBody>
      </p:sp>
    </p:spTree>
    <p:extLst>
      <p:ext uri="{BB962C8B-B14F-4D97-AF65-F5344CB8AC3E}">
        <p14:creationId xmlns:p14="http://schemas.microsoft.com/office/powerpoint/2010/main" val="32488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10"/>
    </mc:Choice>
    <mc:Fallback xmlns="">
      <p:transition spd="slow" advTm="1466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C2AC-B8C4-B3A2-AFC5-EA12DB83B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Doing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29B56-9745-B698-116C-F713B4FC5D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72FC3-0172-FE9F-4372-88448AA32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36" y="534074"/>
            <a:ext cx="3771429" cy="3615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2681DE-6B95-9B89-7CCF-50C970BD441E}"/>
              </a:ext>
            </a:extLst>
          </p:cNvPr>
          <p:cNvSpPr txBox="1"/>
          <p:nvPr/>
        </p:nvSpPr>
        <p:spPr>
          <a:xfrm>
            <a:off x="1097280" y="1218403"/>
            <a:ext cx="5059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n-lt"/>
              </a:rPr>
              <a:t>“Step Through Your Code”</a:t>
            </a:r>
          </a:p>
          <a:p>
            <a:pPr algn="ctr"/>
            <a:endParaRPr lang="en-GB" sz="2800" dirty="0">
              <a:latin typeface="+mn-lt"/>
            </a:endParaRPr>
          </a:p>
          <a:p>
            <a:pPr algn="ctr"/>
            <a:r>
              <a:rPr lang="en-GB" sz="2800" dirty="0">
                <a:latin typeface="+mn-lt"/>
              </a:rPr>
              <a:t>…which lead to…</a:t>
            </a:r>
          </a:p>
          <a:p>
            <a:pPr algn="ctr"/>
            <a:endParaRPr lang="en-GB" sz="2800" dirty="0">
              <a:latin typeface="+mn-lt"/>
            </a:endParaRPr>
          </a:p>
          <a:p>
            <a:pPr algn="ctr"/>
            <a:r>
              <a:rPr lang="en-GB" sz="2800" dirty="0">
                <a:latin typeface="+mn-lt"/>
              </a:rPr>
              <a:t>more easily testable code</a:t>
            </a:r>
          </a:p>
        </p:txBody>
      </p:sp>
    </p:spTree>
    <p:extLst>
      <p:ext uri="{BB962C8B-B14F-4D97-AF65-F5344CB8AC3E}">
        <p14:creationId xmlns:p14="http://schemas.microsoft.com/office/powerpoint/2010/main" val="381573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38"/>
    </mc:Choice>
    <mc:Fallback xmlns="">
      <p:transition spd="slow" advTm="17403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4D6C-F637-F4E9-D689-143850B0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Test-First</a:t>
            </a:r>
            <a:r>
              <a:rPr lang="en-GB" dirty="0"/>
              <a:t> Thinking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960980-5E7C-5B92-A0C8-9FF162F88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20692-4B97-9DE7-A7B0-4E56C2438DCE}"/>
              </a:ext>
            </a:extLst>
          </p:cNvPr>
          <p:cNvSpPr txBox="1"/>
          <p:nvPr/>
        </p:nvSpPr>
        <p:spPr>
          <a:xfrm>
            <a:off x="1097279" y="1292365"/>
            <a:ext cx="7881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latin typeface="+mn-lt"/>
              </a:rPr>
              <a:t>“Before making a change, first ask yourself: How do I test this?”</a:t>
            </a:r>
          </a:p>
        </p:txBody>
      </p:sp>
    </p:spTree>
    <p:extLst>
      <p:ext uri="{BB962C8B-B14F-4D97-AF65-F5344CB8AC3E}">
        <p14:creationId xmlns:p14="http://schemas.microsoft.com/office/powerpoint/2010/main" val="41272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59"/>
    </mc:Choice>
    <mc:Fallback xmlns="">
      <p:transition spd="slow" advTm="6365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659CA-A19E-78DB-28AE-585B4E117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Examples of a test-driven mindset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0C8CA-012E-0471-7491-FF63F0E40D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@chrisoldwood / gort@cix.co.uk / chrisoldwood.com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829A9E-1347-4563-B7FF-735A632F9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Practices</a:t>
            </a:r>
          </a:p>
        </p:txBody>
      </p:sp>
    </p:spTree>
    <p:extLst>
      <p:ext uri="{BB962C8B-B14F-4D97-AF65-F5344CB8AC3E}">
        <p14:creationId xmlns:p14="http://schemas.microsoft.com/office/powerpoint/2010/main" val="3011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1"/>
    </mc:Choice>
    <mc:Fallback xmlns="">
      <p:transition spd="slow" advTm="25291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PT-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PPT-Theme</Template>
  <TotalTime>0</TotalTime>
  <Words>780</Words>
  <Application>Microsoft Office PowerPoint</Application>
  <PresentationFormat>Widescreen</PresentationFormat>
  <Paragraphs>100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Palatino Linotype</vt:lpstr>
      <vt:lpstr>Wingdings</vt:lpstr>
      <vt:lpstr>PPT-Theme</vt:lpstr>
      <vt:lpstr>The Test-Driven Developer</vt:lpstr>
      <vt:lpstr>Who Am I?</vt:lpstr>
      <vt:lpstr>A Journey</vt:lpstr>
      <vt:lpstr>One Night in the Pub…</vt:lpstr>
      <vt:lpstr>Test Obsessed?</vt:lpstr>
      <vt:lpstr>Test Thinking</vt:lpstr>
      <vt:lpstr>Test Doing</vt:lpstr>
      <vt:lpstr>Test-First Thinking</vt:lpstr>
      <vt:lpstr>Practices</vt:lpstr>
      <vt:lpstr>Where to Begin?</vt:lpstr>
      <vt:lpstr>The Customer!</vt:lpstr>
      <vt:lpstr>Test Plans</vt:lpstr>
      <vt:lpstr>What If I Can’t Easily Test This?</vt:lpstr>
      <vt:lpstr>Characterisation Tests</vt:lpstr>
      <vt:lpstr>The Inner Loop</vt:lpstr>
      <vt:lpstr>Pyramids &amp; Polygons</vt:lpstr>
      <vt:lpstr>The Customer Demo</vt:lpstr>
      <vt:lpstr>One Size Never Fits All</vt:lpstr>
      <vt:lpstr>Test Validate in Production</vt:lpstr>
      <vt:lpstr>AI Friendly</vt:lpstr>
      <vt:lpstr>Dijkstra</vt:lpstr>
      <vt:lpstr>Assert.That(Finished, Is.True);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Oldwood</dc:creator>
  <cp:lastModifiedBy>Chris Oldwood</cp:lastModifiedBy>
  <cp:revision>46</cp:revision>
  <dcterms:created xsi:type="dcterms:W3CDTF">2026-02-15T14:01:53Z</dcterms:created>
  <dcterms:modified xsi:type="dcterms:W3CDTF">2026-02-25T13:06:55Z</dcterms:modified>
</cp:coreProperties>
</file>